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364" r:id="rId3"/>
    <p:sldId id="350" r:id="rId4"/>
    <p:sldId id="337" r:id="rId5"/>
    <p:sldId id="328" r:id="rId6"/>
    <p:sldId id="338" r:id="rId7"/>
    <p:sldId id="272" r:id="rId8"/>
    <p:sldId id="291" r:id="rId9"/>
    <p:sldId id="346" r:id="rId10"/>
    <p:sldId id="362" r:id="rId11"/>
    <p:sldId id="363" r:id="rId12"/>
    <p:sldId id="331" r:id="rId13"/>
    <p:sldId id="355" r:id="rId14"/>
    <p:sldId id="318" r:id="rId15"/>
    <p:sldId id="294" r:id="rId16"/>
    <p:sldId id="339" r:id="rId17"/>
    <p:sldId id="360" r:id="rId18"/>
    <p:sldId id="336" r:id="rId19"/>
    <p:sldId id="307" r:id="rId20"/>
    <p:sldId id="333" r:id="rId21"/>
    <p:sldId id="311" r:id="rId2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DD7"/>
    <a:srgbClr val="FF6600"/>
    <a:srgbClr val="DAE3F3"/>
    <a:srgbClr val="FF5050"/>
    <a:srgbClr val="FF7C80"/>
    <a:srgbClr val="FF9999"/>
    <a:srgbClr val="96BBE4"/>
    <a:srgbClr val="F6CEBC"/>
    <a:srgbClr val="FCE0E0"/>
    <a:srgbClr val="F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8" autoAdjust="0"/>
    <p:restoredTop sz="79883" autoAdjust="0"/>
  </p:normalViewPr>
  <p:slideViewPr>
    <p:cSldViewPr snapToGrid="0">
      <p:cViewPr varScale="1">
        <p:scale>
          <a:sx n="66" d="100"/>
          <a:sy n="66" d="100"/>
        </p:scale>
        <p:origin x="66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13708228547141"/>
          <c:y val="0.13447571393087898"/>
          <c:w val="0.61423796505647454"/>
          <c:h val="0.717542125376527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</c:spPr>
          <c:explosion val="12"/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E-484C-9133-EBCE50646407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9E-484C-9133-EBCE5064640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9E-484C-9133-EBCE50646407}"/>
              </c:ext>
            </c:extLst>
          </c:dPt>
          <c:dLbls>
            <c:dLbl>
              <c:idx val="0"/>
              <c:layout>
                <c:manualLayout>
                  <c:x val="-7.2559249362878289E-2"/>
                  <c:y val="0.131221690774217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E-484C-9133-EBCE50646407}"/>
                </c:ext>
              </c:extLst>
            </c:dLbl>
            <c:dLbl>
              <c:idx val="1"/>
              <c:layout>
                <c:manualLayout>
                  <c:x val="-0.13167033515617171"/>
                  <c:y val="3.67364151164029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9E-484C-9133-EBCE50646407}"/>
                </c:ext>
              </c:extLst>
            </c:dLbl>
            <c:dLbl>
              <c:idx val="2"/>
              <c:layout>
                <c:manualLayout>
                  <c:x val="0.19335819074606792"/>
                  <c:y val="-0.181446780031737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9E-484C-9133-EBCE50646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Внесено в РРГТС до 2010 г.</c:v>
                </c:pt>
                <c:pt idx="1">
                  <c:v>Внесено в РРГТС после 2010 г.</c:v>
                </c:pt>
                <c:pt idx="2">
                  <c:v>Не внесено в РРГТС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</c:v>
                </c:pt>
                <c:pt idx="1">
                  <c:v>0.18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9E-484C-9133-EBCE5064640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80495241216627"/>
          <c:y val="0.8553636672256264"/>
          <c:w val="0.63317377327280711"/>
          <c:h val="0.13481101790934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Тверская область</a:t>
            </a:r>
          </a:p>
        </c:rich>
      </c:tx>
      <c:layout>
        <c:manualLayout>
          <c:xMode val="edge"/>
          <c:yMode val="edge"/>
          <c:x val="0.3175545381444171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A-4C82-BA8D-4E5755990C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FA-4C82-BA8D-4E5755990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FA-4C82-BA8D-4E5755990C7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FA-4C82-BA8D-4E5755990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FA-4C82-BA8D-4E5755990C7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4.9989116542736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FA-4C82-BA8D-4E5755990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FA-4C82-BA8D-4E5755990C7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9.9978233085473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FA-4C82-BA8D-4E5755990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FA-4C82-BA8D-4E5755990C7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1FA-4C82-BA8D-4E5755990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961356368"/>
        <c:axId val="-1961367792"/>
      </c:barChart>
      <c:catAx>
        <c:axId val="-19613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961367792"/>
        <c:crosses val="autoZero"/>
        <c:auto val="1"/>
        <c:lblAlgn val="ctr"/>
        <c:lblOffset val="100"/>
        <c:noMultiLvlLbl val="0"/>
      </c:catAx>
      <c:valAx>
        <c:axId val="-19613677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961356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71445593161666"/>
          <c:y val="0.78161526250387214"/>
          <c:w val="0.88285544068383337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Ярославская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1-46D6-8AED-2876C62D1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F1-46D6-8AED-2876C62D1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F1-46D6-8AED-2876C62D1BC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F1-46D6-8AED-2876C62D1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F1-46D6-8AED-2876C62D1BC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F1-46D6-8AED-2876C62D1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F1-46D6-8AED-2876C62D1BC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F1-46D6-8AED-2876C62D1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F1-46D6-8AED-2876C62D1BC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9993469925642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F1-46D6-8AED-2876C62D1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F1-46D6-8AED-2876C62D1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961358000"/>
        <c:axId val="-1961356912"/>
      </c:barChart>
      <c:catAx>
        <c:axId val="-196135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961356912"/>
        <c:crosses val="autoZero"/>
        <c:auto val="1"/>
        <c:lblAlgn val="ctr"/>
        <c:lblOffset val="100"/>
        <c:noMultiLvlLbl val="0"/>
      </c:catAx>
      <c:valAx>
        <c:axId val="-19613569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961358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471990025078377E-2"/>
          <c:y val="0.78161526250387214"/>
          <c:w val="0.899999837223863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46790140215558E-2"/>
          <c:y val="9.4248600659657442E-2"/>
          <c:w val="0.93469414037236354"/>
          <c:h val="0.81724341005756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бесхозяйных ГТС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E-4975-8AD3-CA14B0292EE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EE-4975-8AD3-CA14B0292EE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EE-4975-8AD3-CA14B0292EE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EE-4975-8AD3-CA14B0292EE6}"/>
              </c:ext>
            </c:extLst>
          </c:dPt>
          <c:dPt>
            <c:idx val="4"/>
            <c:invertIfNegative val="0"/>
            <c:bubble3D val="0"/>
            <c:spPr>
              <a:solidFill>
                <a:srgbClr val="F6CE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EE-4975-8AD3-CA14B0292EE6}"/>
              </c:ext>
            </c:extLst>
          </c:dPt>
          <c:dPt>
            <c:idx val="5"/>
            <c:invertIfNegative val="0"/>
            <c:bubble3D val="0"/>
            <c:spPr>
              <a:solidFill>
                <a:srgbClr val="F6CE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EEE-4975-8AD3-CA14B0292EE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EEE-4975-8AD3-CA14B0292EE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EEE-4975-8AD3-CA14B0292EE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EEE-4975-8AD3-CA14B0292EE6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4EEE-4975-8AD3-CA14B0292EE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65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4EEE-4975-8AD3-CA14B0292E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III кв. 2025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681</c:v>
                </c:pt>
                <c:pt idx="1">
                  <c:v>437</c:v>
                </c:pt>
                <c:pt idx="2">
                  <c:v>333</c:v>
                </c:pt>
                <c:pt idx="3">
                  <c:v>298</c:v>
                </c:pt>
                <c:pt idx="4">
                  <c:v>208</c:v>
                </c:pt>
                <c:pt idx="5">
                  <c:v>160</c:v>
                </c:pt>
                <c:pt idx="6">
                  <c:v>146</c:v>
                </c:pt>
                <c:pt idx="7">
                  <c:v>79</c:v>
                </c:pt>
                <c:pt idx="8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EEE-4975-8AD3-CA14B0292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58950288"/>
        <c:axId val="-1958953552"/>
      </c:barChart>
      <c:catAx>
        <c:axId val="-195895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958953552"/>
        <c:crosses val="autoZero"/>
        <c:auto val="1"/>
        <c:lblAlgn val="ctr"/>
        <c:lblOffset val="100"/>
        <c:noMultiLvlLbl val="0"/>
      </c:catAx>
      <c:valAx>
        <c:axId val="-195895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95895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479816056050859E-2"/>
          <c:y val="0.18590681032190706"/>
          <c:w val="0.89608081048058652"/>
          <c:h val="0.65447926597551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9 мес. 2023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C-4E91-8BF0-12B9926AB1BA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9 мес. 2024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C-4E91-8BF0-12B9926AB1BA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9 мес. 2025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7C-4E91-8BF0-12B9926AB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7"/>
        <c:overlap val="-95"/>
        <c:axId val="-2074553088"/>
        <c:axId val="-2074551456"/>
      </c:barChart>
      <c:catAx>
        <c:axId val="-207455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74551456"/>
        <c:crosses val="autoZero"/>
        <c:auto val="1"/>
        <c:lblAlgn val="ctr"/>
        <c:lblOffset val="100"/>
        <c:noMultiLvlLbl val="0"/>
      </c:catAx>
      <c:valAx>
        <c:axId val="-2074551456"/>
        <c:scaling>
          <c:orientation val="minMax"/>
          <c:max val="16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2074553088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401531420142733"/>
          <c:y val="0.82900425842824399"/>
          <c:w val="0.6833711850068328"/>
          <c:h val="0.13391232773691736"/>
        </c:manualLayout>
      </c:layout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explosion val="28"/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A7-42F8-9A02-D459729D7FDA}"/>
              </c:ext>
            </c:extLst>
          </c:dPt>
          <c:dPt>
            <c:idx val="1"/>
            <c:bubble3D val="0"/>
            <c:explosion val="21"/>
            <c:spPr>
              <a:solidFill>
                <a:srgbClr val="FF66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A7-42F8-9A02-D459729D7FDA}"/>
              </c:ext>
            </c:extLst>
          </c:dPt>
          <c:dPt>
            <c:idx val="2"/>
            <c:bubble3D val="0"/>
            <c:explosion val="16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A7-42F8-9A02-D459729D7FDA}"/>
              </c:ext>
            </c:extLst>
          </c:dPt>
          <c:dPt>
            <c:idx val="3"/>
            <c:bubble3D val="0"/>
            <c:explosion val="18"/>
            <c:spPr>
              <a:solidFill>
                <a:srgbClr val="C0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A7-42F8-9A02-D459729D7FDA}"/>
              </c:ext>
            </c:extLst>
          </c:dPt>
          <c:dPt>
            <c:idx val="4"/>
            <c:bubble3D val="0"/>
            <c:explosion val="18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A7-42F8-9A02-D459729D7FDA}"/>
              </c:ext>
            </c:extLst>
          </c:dPt>
          <c:cat>
            <c:strRef>
              <c:f>Лист1!$A$2:$A$6</c:f>
              <c:strCache>
                <c:ptCount val="5"/>
                <c:pt idx="0">
                  <c:v>ОМС</c:v>
                </c:pt>
                <c:pt idx="1">
                  <c:v>ЮР</c:v>
                </c:pt>
                <c:pt idx="2">
                  <c:v>ФС</c:v>
                </c:pt>
                <c:pt idx="3">
                  <c:v>Б/х</c:v>
                </c:pt>
                <c:pt idx="4">
                  <c:v>ЧЛ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1137</c:v>
                </c:pt>
                <c:pt idx="1">
                  <c:v>602</c:v>
                </c:pt>
                <c:pt idx="2">
                  <c:v>96</c:v>
                </c:pt>
                <c:pt idx="3">
                  <c:v>61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A7-42F8-9A02-D459729D7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1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проверенных ГТС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581696743160024"/>
          <c:y val="1.898899451125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2632944228274963E-2"/>
          <c:y val="0.13696322612234679"/>
          <c:w val="0.88142671854734111"/>
          <c:h val="0.7296649092152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188028408491278E-3"/>
                  <c:y val="-4.95973370923653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ED-4E36-805A-E7BB5024A1B3}"/>
                </c:ext>
              </c:extLst>
            </c:dLbl>
            <c:dLbl>
              <c:idx val="1"/>
              <c:layout>
                <c:manualLayout>
                  <c:x val="-1.2298164079753373E-2"/>
                  <c:y val="-1.12022760860833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971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5ED-4E36-805A-E7BB5024A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мес. 2024</c:v>
                </c:pt>
                <c:pt idx="1">
                  <c:v>9 мес. 2025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825</c:v>
                </c:pt>
                <c:pt idx="1">
                  <c:v>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ED-4E36-805A-E7BB5024A1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2"/>
        <c:overlap val="-27"/>
        <c:axId val="-337163808"/>
        <c:axId val="-337151840"/>
      </c:barChart>
      <c:catAx>
        <c:axId val="-337163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337151840"/>
        <c:crosses val="autoZero"/>
        <c:auto val="1"/>
        <c:lblAlgn val="ctr"/>
        <c:lblOffset val="100"/>
        <c:noMultiLvlLbl val="0"/>
      </c:catAx>
      <c:valAx>
        <c:axId val="-33715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337163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безопасности ГТС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Согласования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Лист1!$A$3:$A$5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9 мес. 2025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52</c:v>
                </c:pt>
                <c:pt idx="1">
                  <c:v>88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D-4574-B5CB-ABA5CDB2DD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Лист1!$A$3:$A$5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9 мес. 2025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44</c:v>
                </c:pt>
                <c:pt idx="1">
                  <c:v>33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DD-4574-B5CB-ABA5CDB2D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337158368"/>
        <c:axId val="-337911072"/>
        <c:axId val="0"/>
      </c:bar3DChart>
      <c:catAx>
        <c:axId val="-3371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337911072"/>
        <c:crosses val="autoZero"/>
        <c:auto val="1"/>
        <c:lblAlgn val="ctr"/>
        <c:lblOffset val="100"/>
        <c:noMultiLvlLbl val="0"/>
      </c:catAx>
      <c:valAx>
        <c:axId val="-33791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33715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9.0932065350846095E-2"/>
          <c:w val="0.92351990372334136"/>
          <c:h val="0.69109774797142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336284645544112E-2"/>
                  <c:y val="1.29940466121348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8D4-4835-8AD9-4521089E1F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1D-4177-A8F7-E9F53CB02A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09913945988420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1D-4177-A8F7-E9F53CB02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1D-4177-A8F7-E9F53CB02A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6.3165454252274152E-17"/>
                  <c:y val="1.986963663052434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91D-4177-A8F7-E9F53CB02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1D-4177-A8F7-E9F53CB02A3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91D-4177-A8F7-E9F53CB02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1D-4177-A8F7-E9F53CB02A3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454282151813705E-3"/>
                  <c:y val="-5.324830702237920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91D-4177-A8F7-E9F53CB02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1D-4177-A8F7-E9F53CB02A3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66269774142332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8D4-4835-8AD9-4521089E1F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91D-4177-A8F7-E9F53CB02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961360720"/>
        <c:axId val="-1961363440"/>
      </c:barChart>
      <c:catAx>
        <c:axId val="-196136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961363440"/>
        <c:crosses val="autoZero"/>
        <c:auto val="1"/>
        <c:lblAlgn val="ctr"/>
        <c:lblOffset val="100"/>
        <c:noMultiLvlLbl val="0"/>
      </c:catAx>
      <c:valAx>
        <c:axId val="-1961363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961360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7661635084959846"/>
          <c:w val="0.8484011585320196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Ивановская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442171607284117E-2"/>
          <c:y val="0.16519828557011013"/>
          <c:w val="0.92351990372334136"/>
          <c:h val="0.6118325419701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A-4718-9470-3BE2BD1BF0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1.499673496282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9A-4718-9470-3BE2BD1BF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9A-4718-9470-3BE2BD1BF0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4996734962821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9A-4718-9470-3BE2BD1BF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9A-4718-9470-3BE2BD1BF0C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9A-4718-9470-3BE2BD1BF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9A-4718-9470-3BE2BD1BF0C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9A-4718-9470-3BE2BD1BF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9A-4718-9470-3BE2BD1BF0C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D27F-4240-825A-DC7CD43C2EA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27F-4240-825A-DC7CD43C2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99A-4718-9470-3BE2BD1BF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961369424"/>
        <c:axId val="-1961354736"/>
      </c:barChart>
      <c:catAx>
        <c:axId val="-196136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961354736"/>
        <c:crosses val="autoZero"/>
        <c:auto val="1"/>
        <c:lblAlgn val="ctr"/>
        <c:lblOffset val="100"/>
        <c:noMultiLvlLbl val="0"/>
      </c:catAx>
      <c:valAx>
        <c:axId val="-19613547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961369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7661635084959846"/>
          <c:w val="0.84495573031683835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Владимирская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F-4BD8-B164-E4D7BFAD06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FF-4BD8-B164-E4D7BFAD0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FF-4BD8-B164-E4D7BFAD06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4454282151813705E-3"/>
                  <c:y val="1.499673496282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FF-4BD8-B164-E4D7BFAD0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FF-4BD8-B164-E4D7BFAD06B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FF-4BD8-B164-E4D7BFAD0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FF-4BD8-B164-E4D7BFAD06B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FF-4BD8-B164-E4D7BFAD0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FF-4BD8-B164-E4D7BFAD06B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135705379534258E-2"/>
                      <c:h val="0.1069767094014570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4D5E-47BB-A168-0808F3CEEE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FF-4BD8-B164-E4D7BFAD0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961360176"/>
        <c:axId val="-1961365072"/>
      </c:barChart>
      <c:catAx>
        <c:axId val="-196136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961365072"/>
        <c:crosses val="autoZero"/>
        <c:auto val="1"/>
        <c:lblAlgn val="ctr"/>
        <c:lblOffset val="100"/>
        <c:noMultiLvlLbl val="0"/>
      </c:catAx>
      <c:valAx>
        <c:axId val="-19613650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961360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8161526250387214"/>
          <c:w val="0.8484011585320196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Костромская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7-4DC0-B20E-DD7B32FE0B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D47-4DC0-B20E-DD7B32FE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47-4DC0-B20E-DD7B32FE0B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4456995087416213E-3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47-4DC0-B20E-DD7B32FE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47-4DC0-B20E-DD7B32FE0BE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47-4DC0-B20E-DD7B32FE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47-4DC0-B20E-DD7B32FE0BE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8908564303628676E-3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47-4DC0-B20E-DD7B32FE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47-4DC0-B20E-DD7B32FE0BE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47-4DC0-B20E-DD7B32FE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47-4DC0-B20E-DD7B32FE0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961359088"/>
        <c:axId val="-1961368880"/>
      </c:barChart>
      <c:catAx>
        <c:axId val="-196135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961368880"/>
        <c:crosses val="autoZero"/>
        <c:auto val="1"/>
        <c:lblAlgn val="ctr"/>
        <c:lblOffset val="100"/>
        <c:noMultiLvlLbl val="0"/>
      </c:catAx>
      <c:valAx>
        <c:axId val="-19613688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961359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092627217689209"/>
          <c:y val="0.78161526250387214"/>
          <c:w val="0.85804049002128024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0.28424</cdr:x>
      <cdr:y>0.18726</cdr:y>
    </cdr:from>
    <cdr:to>
      <cdr:x>0.40786</cdr:x>
      <cdr:y>0.25549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20707" y="1154347"/>
          <a:ext cx="1139801" cy="420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52</a:t>
          </a:r>
        </a:p>
      </cdr:txBody>
    </cdr:sp>
  </cdr:relSizeAnchor>
  <cdr:relSizeAnchor xmlns:cdr="http://schemas.openxmlformats.org/drawingml/2006/chartDrawing">
    <cdr:from>
      <cdr:x>0.45479</cdr:x>
      <cdr:y>0.23375</cdr:y>
    </cdr:from>
    <cdr:to>
      <cdr:x>0.61735</cdr:x>
      <cdr:y>0.30198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93255" y="1440955"/>
          <a:ext cx="1498835" cy="420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37</a:t>
          </a:r>
        </a:p>
      </cdr:txBody>
    </cdr:sp>
  </cdr:relSizeAnchor>
  <cdr:relSizeAnchor xmlns:cdr="http://schemas.openxmlformats.org/drawingml/2006/chartDrawing">
    <cdr:from>
      <cdr:x>0.11666</cdr:x>
      <cdr:y>0.07348</cdr:y>
    </cdr:from>
    <cdr:to>
      <cdr:x>0.90723</cdr:x>
      <cdr:y>0.20907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75641" y="452985"/>
          <a:ext cx="7289214" cy="835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правонарушений при осуществлении постоянного государственного надзора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0.6464</cdr:x>
      <cdr:y>0.31185</cdr:y>
    </cdr:from>
    <cdr:to>
      <cdr:x>0.80896</cdr:x>
      <cdr:y>0.38008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959899" y="1922369"/>
          <a:ext cx="1498836" cy="420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17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0.49181</cdr:x>
      <cdr:y>0.28349</cdr:y>
    </cdr:from>
    <cdr:to>
      <cdr:x>0.63238</cdr:x>
      <cdr:y>0.43418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07828" y="1070697"/>
          <a:ext cx="688210" cy="56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0.36723</cdr:x>
      <cdr:y>0.24927</cdr:y>
    </cdr:from>
    <cdr:to>
      <cdr:x>0.78708</cdr:x>
      <cdr:y>0.7422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47C15316-E8BF-9596-917A-56F705042120}"/>
            </a:ext>
          </a:extLst>
        </cdr:cNvPr>
        <cdr:cNvCxnSpPr/>
      </cdr:nvCxnSpPr>
      <cdr:spPr>
        <a:xfrm xmlns:a="http://schemas.openxmlformats.org/drawingml/2006/main" flipV="1">
          <a:off x="1879055" y="995922"/>
          <a:ext cx="2148267" cy="196941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0.77798</cdr:x>
      <cdr:y>0.19045</cdr:y>
    </cdr:from>
    <cdr:to>
      <cdr:x>0.91855</cdr:x>
      <cdr:y>0.38147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808882" y="719310"/>
          <a:ext cx="688211" cy="721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0.44336</cdr:x>
      <cdr:y>0.07145</cdr:y>
    </cdr:from>
    <cdr:to>
      <cdr:x>0.5166</cdr:x>
      <cdr:y>0.15617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2505571" y="389320"/>
          <a:ext cx="413903" cy="4616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88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0.52309</cdr:x>
      <cdr:y>0.48297</cdr:y>
    </cdr:from>
    <cdr:to>
      <cdr:x>0.59633</cdr:x>
      <cdr:y>0.56769</cdr:y>
    </cdr:to>
    <cdr:sp macro="" textlink="">
      <cdr:nvSpPr>
        <cdr:cNvPr id="3" name="TextBox 20"/>
        <cdr:cNvSpPr txBox="1"/>
      </cdr:nvSpPr>
      <cdr:spPr>
        <a:xfrm xmlns:a="http://schemas.openxmlformats.org/drawingml/2006/main">
          <a:off x="2956160" y="2631794"/>
          <a:ext cx="413903" cy="4616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33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401E0716-219B-4526-8CEB-5CAB3474FF48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3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3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5AED6A67-6993-4DD8-9D52-B097C0E7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0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A1E5D531-EAED-4C26-B950-2228F0D1EF97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7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8187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E3575EB4-435C-49B3-8603-7CCCA8AE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6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2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85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595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82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71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57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36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88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1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8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51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81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1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45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9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9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7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5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12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3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2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9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7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0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2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6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1D4F7-7AD8-45B7-B22C-03FE68F6061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7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1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62614"/>
            <a:ext cx="12192000" cy="58953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1"/>
            <a:ext cx="12192000" cy="1063643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-2" y="979581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790950" y="119443"/>
            <a:ext cx="84010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</a:rPr>
              <a:t>Анализ основных показателей контрольно-надзорной деятельности при осуществлении надзора за гидротехническими сооружениями за 9 месяцев 2025 года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882786" y="1264167"/>
            <a:ext cx="2923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Владимирская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</a:rPr>
              <a:t>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01" y="1129585"/>
            <a:ext cx="570883" cy="5683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01" y="1791526"/>
            <a:ext cx="570883" cy="538627"/>
          </a:xfrm>
          <a:prstGeom prst="rect">
            <a:avLst/>
          </a:prstGeom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562786" y="1884383"/>
            <a:ext cx="3282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      Ивановская область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882786" y="2549769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Костромская область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9122146" y="1264167"/>
            <a:ext cx="272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Московская область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9122146" y="1884383"/>
            <a:ext cx="2218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Тверская область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9122146" y="2548544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Ярославская область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24" y="2432685"/>
            <a:ext cx="572960" cy="550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9367" y="1125514"/>
            <a:ext cx="570883" cy="596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9366" y="1773366"/>
            <a:ext cx="570883" cy="5749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9366" y="2409843"/>
            <a:ext cx="572960" cy="585772"/>
          </a:xfrm>
          <a:prstGeom prst="rect">
            <a:avLst/>
          </a:prstGeom>
        </p:spPr>
      </p:pic>
      <p:pic>
        <p:nvPicPr>
          <p:cNvPr id="1026" name="Picture 2" descr="Эмблема Федеральной службы по экологическому, технологическому и атомному надзору (Ростехнадзора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43" y="2887097"/>
            <a:ext cx="2032000" cy="20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9547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82" y="988087"/>
            <a:ext cx="12192791" cy="6085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" y="-29166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5" y="278497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Основные показатели надзорной деятельности по направлению ГТС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10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72394"/>
              </p:ext>
            </p:extLst>
          </p:nvPr>
        </p:nvGraphicFramePr>
        <p:xfrm>
          <a:off x="107282" y="1017257"/>
          <a:ext cx="6830547" cy="6265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3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66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0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проверок         и контрольных (надзорных) действий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110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1779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5391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+303 %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4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0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18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режима постоянного государственного надзора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99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проверок, по итогам проведения которых выявлены правонарушения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+ 19 %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правонарушений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+57 %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37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наказаний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- 8 %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37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штрафов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608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приостановление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96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Предупреждения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- 67 %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44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Дисквалификация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439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наложенных административных штрафов (тыс. рублей)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+3 %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1124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уплаченных (взысканных) административных штрафов (тыс. рублей)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+ 27 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1"/>
          <p:cNvSpPr/>
          <p:nvPr/>
        </p:nvSpPr>
        <p:spPr>
          <a:xfrm>
            <a:off x="7634628" y="949086"/>
            <a:ext cx="3912973" cy="1619943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                   </a:t>
            </a:r>
            <a:r>
              <a:rPr lang="ru-RU" sz="14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 мес. 2024 / 9 мес. 2025)</a:t>
            </a:r>
            <a:endParaRPr lang="ru-RU" sz="1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1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5843 / 6183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предостережений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/ 261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 / 320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4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004236500"/>
              </p:ext>
            </p:extLst>
          </p:nvPr>
        </p:nvGraphicFramePr>
        <p:xfrm>
          <a:off x="7012697" y="2875685"/>
          <a:ext cx="5116780" cy="410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Скругленный прямоугольник 19"/>
          <p:cNvSpPr/>
          <p:nvPr/>
        </p:nvSpPr>
        <p:spPr>
          <a:xfrm>
            <a:off x="7705725" y="1073511"/>
            <a:ext cx="3581096" cy="176599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25947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58919"/>
            <a:ext cx="12191208" cy="60100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5"/>
            <a:ext cx="12192000" cy="5987939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54242"/>
            <a:ext cx="84002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</a:rPr>
              <a:t>Информация по результатам межведомственных выездных оценок органов местного самоуправления Московской области в период подготовки </a:t>
            </a:r>
            <a:br>
              <a:rPr lang="ru-RU" altLang="ru-RU" b="1" dirty="0">
                <a:latin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</a:rPr>
              <a:t>к прохождению весеннего и осеннего половодья и паводка 2025 года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18723"/>
              </p:ext>
            </p:extLst>
          </p:nvPr>
        </p:nvGraphicFramePr>
        <p:xfrm>
          <a:off x="-791" y="977572"/>
          <a:ext cx="12192001" cy="5991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9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1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Муниципальный округ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проверенных ГТС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выявленных нарушений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Кашира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Ступино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Коломна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Домодедово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Чехов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Подольск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Одинцово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Раменское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Зарайск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Луховицы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Пушкино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Солнечногорск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Егорьевск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Серпухов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Ленинский (Видное)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Воскресенск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Сергеев-Посад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Наро-Фоминск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Руза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Можайский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Клин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Богородск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Красногорск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Дмитров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Истра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Талдом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Балашиха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Щелково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97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10608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81501" y="1881031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766354672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974763"/>
            <a:ext cx="12191208" cy="5883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5" y="151090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Изменения законодательства контрольной (надзорной) деятельности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в области безопасности гидротехнических сооружений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3391215" y="996923"/>
            <a:ext cx="8771583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мая 2023 г. № 191-ФЗ </a:t>
            </a:r>
            <a:endParaRPr lang="ru-RU" altLang="ru-RU" sz="18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новый вид нормативного правового акта - федеральные нормы и правила в области безопасности ГТС (ФНП);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Введены требования к экспертам в этой области (в частности, требование об их аттестации);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Разграничены понятия класса ответственности ГТС, устанавливаемого при проектировании, и класса ГТС, определяемого по результатам декларирования их безопасности;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Уточнился понятийный аппарат законодательства о безопасности ГТС.</a:t>
            </a:r>
          </a:p>
          <a:p>
            <a:pPr marL="285750" indent="-285750">
              <a:spcBef>
                <a:spcPct val="0"/>
              </a:spcBef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Ростехнадзора от 18 ноября 2024 г. № 349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новый индикатор риска нарушения обязательных требований.</a:t>
            </a:r>
          </a:p>
          <a:p>
            <a:pPr marL="285750" indent="-285750">
              <a:spcBef>
                <a:spcPct val="0"/>
              </a:spcBef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Ростехнадзора от 9 сентября 2024 г. № 274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новая форма проверочного листа в области обеспечения безопасности ГТС.</a:t>
            </a:r>
          </a:p>
          <a:p>
            <a:pPr marL="285750" indent="-285750">
              <a:spcBef>
                <a:spcPct val="0"/>
              </a:spcBef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Ростехнадзора от 15 ноября 2024 г. № 347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Обновлена методика определения оцененного в рублях максимального вреда, который может быть причинен жизни, здоровью физических лиц, окружающей среде, имуществу физических и юридических лиц при аварии ГТС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26"/>
          <p:cNvSpPr txBox="1">
            <a:spLocks noChangeArrowheads="1"/>
          </p:cNvSpPr>
          <p:nvPr/>
        </p:nvSpPr>
        <p:spPr bwMode="auto">
          <a:xfrm>
            <a:off x="-394983" y="2013367"/>
            <a:ext cx="298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1 сентября 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2024 года</a:t>
            </a:r>
            <a:endParaRPr lang="ru-RU" altLang="ru-RU" b="1" dirty="0"/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-371581" y="3719102"/>
            <a:ext cx="298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6 января 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2025 года</a:t>
            </a:r>
            <a:endParaRPr lang="ru-RU" altLang="ru-RU" b="1" dirty="0"/>
          </a:p>
        </p:txBody>
      </p:sp>
      <p:sp>
        <p:nvSpPr>
          <p:cNvPr id="31" name="TextBox 26"/>
          <p:cNvSpPr txBox="1">
            <a:spLocks noChangeArrowheads="1"/>
          </p:cNvSpPr>
          <p:nvPr/>
        </p:nvSpPr>
        <p:spPr bwMode="auto">
          <a:xfrm>
            <a:off x="-357099" y="5962009"/>
            <a:ext cx="298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1 марта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2025 года</a:t>
            </a:r>
            <a:endParaRPr lang="ru-RU" altLang="ru-RU" b="1" dirty="0"/>
          </a:p>
        </p:txBody>
      </p:sp>
      <p:sp>
        <p:nvSpPr>
          <p:cNvPr id="34" name="TextBox 26"/>
          <p:cNvSpPr txBox="1">
            <a:spLocks noChangeArrowheads="1"/>
          </p:cNvSpPr>
          <p:nvPr/>
        </p:nvSpPr>
        <p:spPr bwMode="auto">
          <a:xfrm>
            <a:off x="-371581" y="4739059"/>
            <a:ext cx="298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8 февраля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2025 года</a:t>
            </a:r>
            <a:endParaRPr lang="ru-RU" altLang="ru-RU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112582" y="2190855"/>
            <a:ext cx="820191" cy="27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60599" y="1143000"/>
            <a:ext cx="0" cy="23796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263837" y="3736086"/>
            <a:ext cx="0" cy="5908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263837" y="4706144"/>
            <a:ext cx="0" cy="7135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260599" y="5845480"/>
            <a:ext cx="3238" cy="8791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трелка вправо 53"/>
          <p:cNvSpPr/>
          <p:nvPr/>
        </p:nvSpPr>
        <p:spPr>
          <a:xfrm>
            <a:off x="2111122" y="3891638"/>
            <a:ext cx="820191" cy="27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>
            <a:off x="2113355" y="4904337"/>
            <a:ext cx="820191" cy="27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2116478" y="6142869"/>
            <a:ext cx="820191" cy="27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30637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06519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Предоставление государственной услуги по утверждению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деклараций безопасности ГТС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3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70603" y="3739910"/>
            <a:ext cx="5627909" cy="2764308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694706132"/>
              </p:ext>
            </p:extLst>
          </p:nvPr>
        </p:nvGraphicFramePr>
        <p:xfrm>
          <a:off x="172602" y="1172782"/>
          <a:ext cx="5651325" cy="544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103445" y="30344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3005" y="33654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21968" y="1949779"/>
            <a:ext cx="3548888" cy="1344635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280551" y="1941809"/>
            <a:ext cx="3390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заявлений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(↑ в 2 раза)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мес. 2025 г.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368075" y="3731055"/>
            <a:ext cx="54671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г. в РРГТС внесено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ЦУ РТН + 8 ЦА РТН)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г. в РРГТС внесено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ЦУ РТН + 1 ЦА РТН)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Центральное управление Ростехнадзора в 2024 году поступило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 на утверждение ДБ, из них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запросов о предоставлении документов, оформленных надлежащим образом.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мес. 2025 г. поступило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 на утверждение ДБ, из них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запросов о предоставлении документов, оформленных надлежащим образом.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EA02AB62-464C-3542-F70B-C9B638DB875A}"/>
              </a:ext>
            </a:extLst>
          </p:cNvPr>
          <p:cNvSpPr txBox="1"/>
          <p:nvPr/>
        </p:nvSpPr>
        <p:spPr>
          <a:xfrm>
            <a:off x="4789174" y="503659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EA02AB62-464C-3542-F70B-C9B638DB875A}"/>
              </a:ext>
            </a:extLst>
          </p:cNvPr>
          <p:cNvSpPr txBox="1"/>
          <p:nvPr/>
        </p:nvSpPr>
        <p:spPr>
          <a:xfrm>
            <a:off x="4287481" y="306358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94312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70336"/>
            <a:ext cx="1219200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ru-RU" dirty="0"/>
          </a:p>
          <a:p>
            <a:pPr lvl="1"/>
            <a:endParaRPr lang="ru-RU" dirty="0"/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заполнение заявления об утверждении декларации безопасности ГТС;</a:t>
            </a:r>
          </a:p>
          <a:p>
            <a:pPr marL="401850" lvl="1" indent="-342900">
              <a:buFont typeface="Wingdings" panose="05000000000000000000" pitchFamily="2" charset="2"/>
              <a:buChar char="§"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Неверный порядок предоставления экспертизы декларации безопасности ГТС;</a:t>
            </a:r>
          </a:p>
          <a:p>
            <a:pPr marL="401850" lvl="1" indent="-342900">
              <a:buFont typeface="Wingdings" panose="05000000000000000000" pitchFamily="2" charset="2"/>
              <a:buChar char="Ø"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размера максимального вреда при аварии на ГТС разработан не в соответствии </a:t>
            </a:r>
            <a:b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действующей методикой;</a:t>
            </a:r>
          </a:p>
          <a:p>
            <a:pPr marL="401850" lvl="1" indent="-342900">
              <a:buFont typeface="Wingdings" panose="05000000000000000000" pitchFamily="2" charset="2"/>
              <a:buChar char="Ø"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или не определены количественные значения характеристик ГТС </a:t>
            </a:r>
            <a:b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водохранилища (НПУ, ФПУ, пропускная способность и т.д.);</a:t>
            </a:r>
          </a:p>
          <a:p>
            <a:pPr marL="401850" lvl="1" indent="-342900">
              <a:buFont typeface="Wingdings" panose="05000000000000000000" pitchFamily="2" charset="2"/>
              <a:buChar char="Ø"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определены текущие качественные и количественные критерии безопасности ГТС;</a:t>
            </a:r>
          </a:p>
          <a:p>
            <a:pPr marL="401850" lvl="1" indent="-342900">
              <a:buFont typeface="Wingdings" panose="05000000000000000000" pitchFamily="2" charset="2"/>
              <a:buChar char="Ø"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несоответствий показателей и значений декларации безопасности ГТС </a:t>
            </a:r>
            <a:b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приложениями (критерии безопасности, акт регулярного обследования);</a:t>
            </a:r>
          </a:p>
          <a:p>
            <a:pPr marL="401850" lvl="1" indent="-342900">
              <a:buFont typeface="Wingdings" panose="05000000000000000000" pitchFamily="2" charset="2"/>
              <a:buChar char="Ø"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неполного комплекта документов.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30211"/>
            <a:ext cx="840025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>
                <a:latin typeface="Times New Roman" panose="02020603050405020304" pitchFamily="18" charset="0"/>
              </a:rPr>
              <a:t>Основные ошибки при разработке и подаче на утверждение </a:t>
            </a:r>
            <a:br>
              <a:rPr lang="ru-RU" altLang="ru-RU" sz="2300" b="1" dirty="0">
                <a:latin typeface="Times New Roman" panose="02020603050405020304" pitchFamily="18" charset="0"/>
              </a:rPr>
            </a:br>
            <a:r>
              <a:rPr lang="ru-RU" altLang="ru-RU" sz="2300" b="1" dirty="0">
                <a:latin typeface="Times New Roman" panose="02020603050405020304" pitchFamily="18" charset="0"/>
              </a:rPr>
              <a:t>Декларации безопасности ГТС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14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79958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79404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Бесхозяйные гидротехнические сооружения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51608" y="623372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5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1732605"/>
            <a:ext cx="5719325" cy="43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475" y="1732605"/>
            <a:ext cx="6006550" cy="43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27251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44838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Количество бесхозяйных гидротехнических сооружений в разрезе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2020 - </a:t>
            </a:r>
            <a:r>
              <a:rPr lang="en-US" altLang="ru-RU" sz="2000" b="1" dirty="0">
                <a:latin typeface="Times New Roman" panose="02020603050405020304" pitchFamily="18" charset="0"/>
              </a:rPr>
              <a:t>III </a:t>
            </a:r>
            <a:r>
              <a:rPr lang="ru-RU" altLang="ru-RU" sz="2000" b="1" dirty="0">
                <a:latin typeface="Times New Roman" panose="02020603050405020304" pitchFamily="18" charset="0"/>
              </a:rPr>
              <a:t>кв. 2025 гг.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47212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6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990935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03737342"/>
              </p:ext>
            </p:extLst>
          </p:nvPr>
        </p:nvGraphicFramePr>
        <p:xfrm>
          <a:off x="104908" y="1030841"/>
          <a:ext cx="3686044" cy="293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619429151"/>
              </p:ext>
            </p:extLst>
          </p:nvPr>
        </p:nvGraphicFramePr>
        <p:xfrm>
          <a:off x="4190455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947625875"/>
              </p:ext>
            </p:extLst>
          </p:nvPr>
        </p:nvGraphicFramePr>
        <p:xfrm>
          <a:off x="8240166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624841858"/>
              </p:ext>
            </p:extLst>
          </p:nvPr>
        </p:nvGraphicFramePr>
        <p:xfrm>
          <a:off x="104908" y="4143276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525289246"/>
              </p:ext>
            </p:extLst>
          </p:nvPr>
        </p:nvGraphicFramePr>
        <p:xfrm>
          <a:off x="4252978" y="4143827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906893127"/>
              </p:ext>
            </p:extLst>
          </p:nvPr>
        </p:nvGraphicFramePr>
        <p:xfrm>
          <a:off x="8211136" y="4129313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354893529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5" y="113043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Общая динамика снижения количества бесхозяйных гидротехнических сооружений с 2017 года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7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70337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912419133"/>
              </p:ext>
            </p:extLst>
          </p:nvPr>
        </p:nvGraphicFramePr>
        <p:xfrm>
          <a:off x="329609" y="981075"/>
          <a:ext cx="11632019" cy="565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2009775" y="2002057"/>
            <a:ext cx="8934450" cy="32064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 rot="1204496">
            <a:off x="5800285" y="2913843"/>
            <a:ext cx="1046207" cy="40451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9316937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18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41169"/>
            <a:ext cx="12192001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0952" y="240629"/>
            <a:ext cx="840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риска нарушений обязательных требований</a:t>
            </a:r>
          </a:p>
        </p:txBody>
      </p:sp>
      <p:sp>
        <p:nvSpPr>
          <p:cNvPr id="3" name="Овал 2"/>
          <p:cNvSpPr/>
          <p:nvPr/>
        </p:nvSpPr>
        <p:spPr>
          <a:xfrm>
            <a:off x="4944845" y="1637917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944845" y="2783855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63908" y="1633513"/>
            <a:ext cx="361950" cy="604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3906" y="2781058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6363" y="1313343"/>
            <a:ext cx="6135111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по трем или более критериям безопасности гидротехнического сооружения предельных значений количественных показателей состояния гидротехнического сооружения, соответствующих допустимому уровню риска аварии гидротехнического сооружения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5955" y="2391394"/>
            <a:ext cx="6135111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Превышения в течение более 30 дней подряд нормального подпорного уровня, установленного проектной документацией,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величину более тридцати процентов расстояния между нормальным подпорным уровнем и форсированным подпорным уровнем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водохранилищах образованными гидротехническими сооружениями.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основании данных из открытых источников)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5955" y="3893876"/>
            <a:ext cx="6135111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/>
              <a:t>Выявление должностным лицом Ростехнадзора факта понижения уровня воды в водохранилище, образованном гидротехническим сооружением III или IV класса, на величину более 90 процентов расстояния между нормальным подпорным уровнем и уровнем мертвого объема, установленными проектной документацией для данного гидротехнического сооружения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3906" y="4281137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Овал 22"/>
          <p:cNvSpPr/>
          <p:nvPr/>
        </p:nvSpPr>
        <p:spPr>
          <a:xfrm>
            <a:off x="4948187" y="4273265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930505" y="5684808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033256" y="5684808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5955" y="5207903"/>
            <a:ext cx="6135111" cy="1600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/>
              <a:t>Выявление должностным лицом Ростехнадзора факта смены эксплуатирующей гидротехническое сооружение организации </a:t>
            </a:r>
            <a:br>
              <a:rPr lang="ru-RU" sz="1400" dirty="0"/>
            </a:br>
            <a:r>
              <a:rPr lang="ru-RU" sz="1400" dirty="0"/>
              <a:t>и не поступление от новой эксплуатирующей гидротехническое сооружение организации в Ростехнадзор либо его территориальный орган заявления о проведении преддекларационного обследования гидротехнического сооружения в течение трех месяцев с даты смены эксплуатирующей гидротехническое сооружение организации.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7" y="1140279"/>
            <a:ext cx="3861735" cy="55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32060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1" y="136595"/>
            <a:ext cx="84010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рекомендации по предупреждению техногенных аварий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внешних воздействий на ГТС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19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" y="981074"/>
            <a:ext cx="12192001" cy="58769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на необходимость усиления контроля за функционированием служб мониторинга ГТС,                    соблюдением установленных требований по обеспечению безопасности ГТС;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организацию и выполнение работ на ГТС своими силами или силами сторонних организации, только лицами, удовлетворяющими соответствующим квалификационным требованиям, аттестованным в области безопасности ГТС в установленном порядке строго в соответствии с нормативными правовыми актами, устанавливающими требования обеспечения безопасности ГТС;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разработку и дополнение Планов действий по предупреждению и ликвидации ЧС природного и техногенного характера;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разработку и дополнение Планов локализации (ликвидации) аварийных ситуаций на ГТС;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и уточнить (при необходимости) требования технических регламентов по эксплуатации оборудования на случай необходимости экстренного (аварийного) останова или вывода из нормального режима эксплуатации;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проверять и тестировать работоспособность технических средств телефонной и радиосвязи, средств аварийной, противопожарной сигнализации и противоаварийной защиты, средств телемеханики;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Организовывать, при необходимости, дежурства специалистов во внеурочное время.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846351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0163" y="3533776"/>
            <a:ext cx="12192000" cy="4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66" y="1181147"/>
            <a:ext cx="6303777" cy="41705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4" name="TextBox 33"/>
          <p:cNvSpPr txBox="1"/>
          <p:nvPr/>
        </p:nvSpPr>
        <p:spPr>
          <a:xfrm>
            <a:off x="3307920" y="5219070"/>
            <a:ext cx="2752008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Владимирская область</a:t>
            </a:r>
          </a:p>
          <a:p>
            <a:r>
              <a:rPr lang="ru-RU" sz="2000" dirty="0"/>
              <a:t>(121) </a:t>
            </a:r>
            <a:r>
              <a:rPr lang="ru-RU" sz="2000" dirty="0">
                <a:solidFill>
                  <a:srgbClr val="C00000"/>
                </a:solidFill>
              </a:rPr>
              <a:t>(19)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6050026" y="4417074"/>
            <a:ext cx="9902" cy="94637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38576" y="3374035"/>
            <a:ext cx="2513861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Московская область</a:t>
            </a:r>
          </a:p>
          <a:p>
            <a:r>
              <a:rPr lang="ru-RU" sz="2000" dirty="0"/>
              <a:t>(1276) </a:t>
            </a:r>
            <a:r>
              <a:rPr lang="ru-RU" sz="2000" dirty="0">
                <a:solidFill>
                  <a:srgbClr val="C00000"/>
                </a:solidFill>
              </a:rPr>
              <a:t>(33)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545033" y="4166629"/>
            <a:ext cx="1577060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81790" y="1441833"/>
            <a:ext cx="2350964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Тверская область</a:t>
            </a:r>
          </a:p>
          <a:p>
            <a:r>
              <a:rPr lang="ru-RU" sz="2000" dirty="0"/>
              <a:t>(68) </a:t>
            </a:r>
            <a:r>
              <a:rPr lang="ru-RU" sz="2000" dirty="0">
                <a:solidFill>
                  <a:srgbClr val="C00000"/>
                </a:solidFill>
              </a:rPr>
              <a:t>(7)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3486679" y="2229727"/>
            <a:ext cx="1834095" cy="289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651634" y="3119205"/>
            <a:ext cx="2639219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Костромская область</a:t>
            </a:r>
          </a:p>
          <a:p>
            <a:r>
              <a:rPr lang="ru-RU" sz="2000" dirty="0"/>
              <a:t>(30) </a:t>
            </a:r>
            <a:r>
              <a:rPr lang="ru-RU" sz="2000" dirty="0">
                <a:solidFill>
                  <a:srgbClr val="C00000"/>
                </a:solidFill>
              </a:rPr>
              <a:t>(0)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7742401" y="3910408"/>
            <a:ext cx="1028695" cy="307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34538" y="5065037"/>
            <a:ext cx="2548002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Ивановская область</a:t>
            </a:r>
          </a:p>
          <a:p>
            <a:r>
              <a:rPr lang="ru-RU" sz="2000" dirty="0"/>
              <a:t>(62) </a:t>
            </a:r>
            <a:r>
              <a:rPr lang="ru-RU" sz="2000" dirty="0">
                <a:solidFill>
                  <a:srgbClr val="C00000"/>
                </a:solidFill>
              </a:rPr>
              <a:t>(3)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6834537" y="4344301"/>
            <a:ext cx="1" cy="86952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718439" y="1431236"/>
            <a:ext cx="2664102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Ярославская область</a:t>
            </a:r>
          </a:p>
          <a:p>
            <a:r>
              <a:rPr lang="ru-RU" sz="2000" dirty="0"/>
              <a:t>(41) </a:t>
            </a:r>
            <a:r>
              <a:rPr lang="ru-RU" sz="2000" dirty="0">
                <a:solidFill>
                  <a:srgbClr val="C00000"/>
                </a:solidFill>
              </a:rPr>
              <a:t>(3)</a:t>
            </a:r>
          </a:p>
        </p:txBody>
      </p:sp>
      <p:cxnSp>
        <p:nvCxnSpPr>
          <p:cNvPr id="45" name="Прямая со стрелкой 44"/>
          <p:cNvCxnSpPr>
            <a:stCxn id="44" idx="1"/>
          </p:cNvCxnSpPr>
          <p:nvPr/>
        </p:nvCxnSpPr>
        <p:spPr>
          <a:xfrm>
            <a:off x="6718439" y="1822833"/>
            <a:ext cx="2745" cy="126011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12551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Распределение гидротехнических сооружений по поднадзорным субъектам Российской Федерации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0601" y="5583128"/>
            <a:ext cx="2861576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7C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Всего ГТС: 1598 </a:t>
            </a:r>
            <a:r>
              <a:rPr lang="ru-RU" sz="2000" dirty="0">
                <a:solidFill>
                  <a:srgbClr val="C00000"/>
                </a:solidFill>
              </a:rPr>
              <a:t>Бесхозяйных ГТС: 65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3269822" y="607157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905058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0" y="961121"/>
            <a:ext cx="12176401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503867" y="4939343"/>
            <a:ext cx="7415733" cy="7725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57423" y="4023852"/>
            <a:ext cx="7407200" cy="7460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30500" y="2934281"/>
            <a:ext cx="7457806" cy="9795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438122" y="2175110"/>
            <a:ext cx="7450185" cy="626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38121" y="1256319"/>
            <a:ext cx="7450185" cy="7654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1198327" y="5164397"/>
            <a:ext cx="2923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Владимирская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</a:rPr>
              <a:t>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4846049"/>
            <a:ext cx="894870" cy="8908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03" y="2859073"/>
            <a:ext cx="858924" cy="810393"/>
          </a:xfrm>
          <a:prstGeom prst="rect">
            <a:avLst/>
          </a:prstGeom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1040605" y="3142832"/>
            <a:ext cx="3282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      Ивановская область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1289935" y="2170699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Костромская область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1271749" y="1352655"/>
            <a:ext cx="272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Московская область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1258197" y="6049393"/>
            <a:ext cx="2218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   Тверская область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1310937" y="4060508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Ярославская область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03" y="1917698"/>
            <a:ext cx="874330" cy="840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55" y="1018576"/>
            <a:ext cx="806990" cy="8426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66" y="5866870"/>
            <a:ext cx="847761" cy="8537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336" y="3743450"/>
            <a:ext cx="951397" cy="972671"/>
          </a:xfrm>
          <a:prstGeom prst="rect">
            <a:avLst/>
          </a:prstGeom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69822" y="607157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</a:t>
            </a:r>
            <a:r>
              <a:rPr lang="en-US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0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3799367" y="138870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Реализация региональных программ поднадзорных субъектов Российской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8122" y="1223563"/>
            <a:ext cx="7450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Распоряжение Министерства экологии и природопользования Московской области от 29 августа 2023 г.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№ 2227-рп «Об утверждении региональной программы Московской области «Обеспечение безопасности гидротехнических сооружений, в том числе гидротехнических сооружений, которые не имеют собственника или собственник которых неизвестен либо от права собственности на которые отказался»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38123" y="2172000"/>
            <a:ext cx="7450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Администрации Костромской области от 23 мая 2022 г. № 245-а «Об утверждении региональной программы «Обеспечение безопасности гидротехнических сооружений на 2022-2028 годы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на территории Костромской области».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69416" y="3013501"/>
            <a:ext cx="7450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Ивановской области от 20.12.2022 № 758-п Об утверждении региональной программы «Обеспечение безопасности гидротехнических сооружений, в том числе гидротехнических сооружений, которые не имеют собственника, или собственник которых неизвестен, либо от права собственности на которые собственник отказался»»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47397" y="4057008"/>
            <a:ext cx="7450184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Ярославской области от 27 марта 2024 г.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399-п «Об утверждении государственной программы Ярославской области «Охрана окружающей среды в Ярославской области»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2024 - 2030 годы и о признании утратившими силу отдельных постановлений Правительства области»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954052" y="1502512"/>
            <a:ext cx="1300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2023г.-2027г.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971002" y="2325888"/>
            <a:ext cx="1300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2022г.-2028г.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945301" y="3281220"/>
            <a:ext cx="1300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2024г.-2030г.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927223" y="4244553"/>
            <a:ext cx="1300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2024г.-2030г.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935200" y="5148305"/>
            <a:ext cx="1300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2025г.-2027г.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0810253" y="1009870"/>
            <a:ext cx="1433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программ: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498928" y="5938493"/>
            <a:ext cx="7409474" cy="5272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Постановлением Правительства Тверской области от 7 июня 2023 г. № 240-пп «Об утверждении региональной программы Тверской области «Обеспечение безопасности гидротехнических сооружений 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Тверской области»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498926" y="4905819"/>
            <a:ext cx="7365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Владимирской области от 30 октября 2023 г. № 785 «Об утверждении региональной программы обеспечения безопасности гидротехнических сооружений на территории Владимирской области, в том числе гидротехнических сооружений, которые не имеют собственника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или собственник которых неизвестен либо от прав собственности на которые собственник отказался»</a:t>
            </a:r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0971002" y="6032826"/>
            <a:ext cx="1300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2023г.-2026г.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7350479"/>
      </p:ext>
    </p:extLst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117668"/>
            <a:ext cx="12192000" cy="5740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" y="0"/>
            <a:ext cx="12192000" cy="1117667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1117670"/>
            <a:ext cx="12192000" cy="5740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790952" y="136595"/>
            <a:ext cx="84010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Анализ основных показателей контрольно-надзорной деятельности при осуществлении надзора за гидротехническими сооружениями        за 9</a:t>
            </a:r>
            <a:r>
              <a:rPr lang="en-US" altLang="ru-RU" sz="2000" b="1" dirty="0"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</a:rPr>
              <a:t>месяцев 2025 года</a:t>
            </a:r>
          </a:p>
        </p:txBody>
      </p:sp>
      <p:pic>
        <p:nvPicPr>
          <p:cNvPr id="1026" name="Picture 2" descr="Эмблема Федеральной службы по экологическому, технологическому и атомному надзору (Ростехнадзора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02" y="1660129"/>
            <a:ext cx="2714389" cy="29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96508" y="5053871"/>
            <a:ext cx="519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68745996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3659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Количество поднадзорных гидротехнических сооружений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с распределением по классам и отраслям применения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41174"/>
              </p:ext>
            </p:extLst>
          </p:nvPr>
        </p:nvGraphicFramePr>
        <p:xfrm>
          <a:off x="0" y="970336"/>
          <a:ext cx="12192000" cy="5879799"/>
        </p:xfrm>
        <a:graphic>
          <a:graphicData uri="http://schemas.openxmlformats.org/drawingml/2006/table">
            <a:tbl>
              <a:tblPr firstRow="1" firstCol="1" bandRow="1"/>
              <a:tblGrid>
                <a:gridCol w="70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9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14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64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26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субъекта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Распределение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показателям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Владимирская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Ивановская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Костромская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Московская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Тверская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Ярославская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классам ГТС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установлен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6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отраслям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энергетика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промышленность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8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водохозяйственный комплекс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5651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12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681644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1584" y="981078"/>
            <a:ext cx="12192000" cy="5916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160" y="152641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Количество внесенных ГТС в Российский регистр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гидротехнических сооружений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573785"/>
              </p:ext>
            </p:extLst>
          </p:nvPr>
        </p:nvGraphicFramePr>
        <p:xfrm>
          <a:off x="6919876" y="1361720"/>
          <a:ext cx="5072100" cy="4939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26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поднадзорных ГТС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внесенных в РРГТС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не внесенных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РРГТС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675423" y="6410856"/>
            <a:ext cx="591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не внесенных ГТС в РРГТС – 70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986284893"/>
              </p:ext>
            </p:extLst>
          </p:nvPr>
        </p:nvGraphicFramePr>
        <p:xfrm>
          <a:off x="-484073" y="661944"/>
          <a:ext cx="7495819" cy="599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4912674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11" y="1028733"/>
            <a:ext cx="8791789" cy="557332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0163" y="3533776"/>
            <a:ext cx="12192000" cy="4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12551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Гидротехнические сооружения </a:t>
            </a:r>
            <a:r>
              <a:rPr lang="en-US" altLang="ru-RU" sz="2000" b="1" dirty="0">
                <a:latin typeface="Times New Roman" panose="02020603050405020304" pitchFamily="18" charset="0"/>
              </a:rPr>
              <a:t>I </a:t>
            </a:r>
            <a:r>
              <a:rPr lang="ru-RU" altLang="ru-RU" sz="2000" b="1" dirty="0">
                <a:latin typeface="Times New Roman" panose="02020603050405020304" pitchFamily="18" charset="0"/>
              </a:rPr>
              <a:t>класса ответственности, на которых установлен режим постоянного государственного надзора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0383" y="2356081"/>
            <a:ext cx="1102501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Тверская область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438" y="1884290"/>
            <a:ext cx="170244" cy="170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4323" y="2380835"/>
            <a:ext cx="2646629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Калининской АЭС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05" y="3076928"/>
            <a:ext cx="177000" cy="177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06165" y="3677653"/>
            <a:ext cx="128305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Ярославская область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12567" y="1734286"/>
            <a:ext cx="255779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Рыбинской ГЭС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85254" y="4599141"/>
            <a:ext cx="130374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Костромская область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5511" y="4932396"/>
            <a:ext cx="123603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Ивановская область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48039" y="5363183"/>
            <a:ext cx="138085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Владимирская область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4085" y="3596740"/>
            <a:ext cx="125484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08" y="3872987"/>
            <a:ext cx="177000" cy="177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03447" y="4079070"/>
            <a:ext cx="2554154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ГТС Загорской ГАЭС</a:t>
            </a:r>
          </a:p>
        </p:txBody>
      </p:sp>
      <p:cxnSp>
        <p:nvCxnSpPr>
          <p:cNvPr id="38" name="Соединительная линия уступом 35"/>
          <p:cNvCxnSpPr>
            <a:stCxn id="36" idx="1"/>
            <a:endCxn id="33" idx="0"/>
          </p:cNvCxnSpPr>
          <p:nvPr/>
        </p:nvCxnSpPr>
        <p:spPr>
          <a:xfrm rot="10800000" flipH="1">
            <a:off x="1103446" y="3872988"/>
            <a:ext cx="5732561" cy="410395"/>
          </a:xfrm>
          <a:prstGeom prst="bentConnector4">
            <a:avLst>
              <a:gd name="adj1" fmla="val -3988"/>
              <a:gd name="adj2" fmla="val 1557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6"/>
          <p:cNvCxnSpPr>
            <a:stCxn id="17" idx="0"/>
            <a:endCxn id="19" idx="1"/>
          </p:cNvCxnSpPr>
          <p:nvPr/>
        </p:nvCxnSpPr>
        <p:spPr>
          <a:xfrm rot="5400000" flipH="1" flipV="1">
            <a:off x="7934921" y="2199282"/>
            <a:ext cx="1138330" cy="6169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73" y="6125201"/>
            <a:ext cx="240000" cy="240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3" y="5709471"/>
            <a:ext cx="240000" cy="2400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23085" y="5644805"/>
            <a:ext cx="129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ГЭС, ГАЭС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0699" y="6060535"/>
            <a:ext cx="96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АЭС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1" y="4165487"/>
            <a:ext cx="140596" cy="14059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592714" y="6276612"/>
            <a:ext cx="2839521" cy="4200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67" dirty="0"/>
              <a:t>Акуловский гидроузел</a:t>
            </a:r>
          </a:p>
        </p:txBody>
      </p:sp>
      <p:cxnSp>
        <p:nvCxnSpPr>
          <p:cNvPr id="66" name="Соединительная линия уступом 65"/>
          <p:cNvCxnSpPr>
            <a:stCxn id="65" idx="1"/>
          </p:cNvCxnSpPr>
          <p:nvPr/>
        </p:nvCxnSpPr>
        <p:spPr>
          <a:xfrm rot="10800000">
            <a:off x="6509522" y="4286241"/>
            <a:ext cx="83193" cy="220039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5" y="6491601"/>
            <a:ext cx="240000" cy="2400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32807" y="6452553"/>
            <a:ext cx="4219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ГТС Водохозяйственного комплекса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8857" y="1010243"/>
            <a:ext cx="2812496" cy="7831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Всего ГТС</a:t>
            </a:r>
            <a:r>
              <a:rPr lang="en-US" sz="2000" dirty="0"/>
              <a:t> I </a:t>
            </a:r>
            <a:r>
              <a:rPr lang="ru-RU" sz="2000" dirty="0"/>
              <a:t>класса ответственности: 4</a:t>
            </a:r>
          </a:p>
        </p:txBody>
      </p:sp>
      <p:cxnSp>
        <p:nvCxnSpPr>
          <p:cNvPr id="70" name="Соединительная линия уступом 35"/>
          <p:cNvCxnSpPr>
            <a:stCxn id="16" idx="1"/>
            <a:endCxn id="15" idx="3"/>
          </p:cNvCxnSpPr>
          <p:nvPr/>
        </p:nvCxnSpPr>
        <p:spPr>
          <a:xfrm rot="10800000" flipH="1">
            <a:off x="1144322" y="1969413"/>
            <a:ext cx="4988115" cy="615735"/>
          </a:xfrm>
          <a:prstGeom prst="bentConnector3">
            <a:avLst>
              <a:gd name="adj1" fmla="val -45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194473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792" y="992492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70531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Проведение проверок постоянного государственного надзора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9093117"/>
              </p:ext>
            </p:extLst>
          </p:nvPr>
        </p:nvGraphicFramePr>
        <p:xfrm>
          <a:off x="1485108" y="848713"/>
          <a:ext cx="9220200" cy="616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0105943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70336"/>
            <a:ext cx="12192000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3" y="142027"/>
            <a:ext cx="84010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встречающиеся нарушения на гидротехнических сооружениях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04907" y="35581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9856" y="2090206"/>
            <a:ext cx="10938336" cy="40872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 descr="C:\Users\user\Desktop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06" y="1844137"/>
            <a:ext cx="2178738" cy="389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user\Desktop\7fe9c35a-ab93-48b1-9220-81070ab7e32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46" y="1820126"/>
            <a:ext cx="2287893" cy="391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9521D8-3CE9-3F7A-1D84-B22FD3FCC4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5" y="1895627"/>
            <a:ext cx="2113349" cy="3832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7D6252-6529-D1FF-4C6A-DBC4574E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4761" y="1844137"/>
            <a:ext cx="2290627" cy="38321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7783868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970336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4" y="290266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Правообладатели гидротехнических сооружений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03649" y="1294157"/>
            <a:ext cx="2189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БЕСХОЗЯЙНЫЕ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736275" y="1526657"/>
            <a:ext cx="2666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ФЕДЕРАЛЬНАЯ/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СОБСТВЕННОСТЬ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4402" y="2382907"/>
            <a:ext cx="364187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правообладателях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ГТС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489924" y="4867734"/>
            <a:ext cx="273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751495" y="1232109"/>
            <a:ext cx="2147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 (ИП)</a:t>
            </a: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9184864" y="1915465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4 %</a:t>
            </a: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10216392" y="4416483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66 %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6611683" y="1788424"/>
            <a:ext cx="110231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4 %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4483844" y="2565585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5 %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50188403"/>
              </p:ext>
            </p:extLst>
          </p:nvPr>
        </p:nvGraphicFramePr>
        <p:xfrm>
          <a:off x="5416450" y="2349910"/>
          <a:ext cx="4946228" cy="413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3319816" y="4341094"/>
            <a:ext cx="273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</a:t>
            </a: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4000334" y="5305523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21%</a:t>
            </a: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 flipV="1">
            <a:off x="9080938" y="4634086"/>
            <a:ext cx="1135454" cy="1422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cxnSpLocks/>
          </p:cNvCxnSpPr>
          <p:nvPr/>
        </p:nvCxnSpPr>
        <p:spPr>
          <a:xfrm flipV="1">
            <a:off x="7745255" y="2172529"/>
            <a:ext cx="1439608" cy="7902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cxnSpLocks/>
          </p:cNvCxnSpPr>
          <p:nvPr/>
        </p:nvCxnSpPr>
        <p:spPr>
          <a:xfrm>
            <a:off x="7257739" y="2188534"/>
            <a:ext cx="200391" cy="777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>
            <a:off x="5764245" y="2750096"/>
            <a:ext cx="1398593" cy="4024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cxnSpLocks/>
          </p:cNvCxnSpPr>
          <p:nvPr/>
        </p:nvCxnSpPr>
        <p:spPr>
          <a:xfrm flipV="1">
            <a:off x="5289943" y="4867734"/>
            <a:ext cx="1321740" cy="6986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10887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25516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Основные нарушения, выявленные при осуществлении надзора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за гидротехническими сооружениями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319" y="1389116"/>
            <a:ext cx="1202457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гидротехнических сооружений (ГТС) осуществляется в нарушение утвержденных федеральных норм и правил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произведен и не согласован в установленном порядке расчет размера максимального вреда, который может быть причинен жизни, здоровью физических лиц, имуществу физических и юридических лиц в результате аварии ГТС;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договор обязательного страхования гражданской ответственности </a:t>
            </a:r>
            <a:b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причинение вреда в результате аварии на ГТС;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обеспечена необходимая квалификация работников, обслуживающих ГТС;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проведено преддекларационное обследование ГТС;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 утвержденная в установленном порядке декларация безопасности ГТС;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ГТС не внесены в Российский регистр гидротехнических сооружений;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проводятся работы по текущему ремонту тела плотины и водосборного сооружения, что отрицательно сказывается как на состоянии водного объекта, </a:t>
            </a:r>
            <a:b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на состоянии ГТС.</a:t>
            </a:r>
            <a:endParaRPr lang="ru-RU" sz="23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37259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14332</TotalTime>
  <Words>2192</Words>
  <Application>Microsoft Office PowerPoint</Application>
  <PresentationFormat>Широкоэкранный</PresentationFormat>
  <Paragraphs>639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Климов Е.А</dc:creator>
  <cp:lastModifiedBy>Пользователь</cp:lastModifiedBy>
  <cp:revision>526</cp:revision>
  <cp:lastPrinted>2024-02-06T13:38:30Z</cp:lastPrinted>
  <dcterms:created xsi:type="dcterms:W3CDTF">2018-12-06T15:25:48Z</dcterms:created>
  <dcterms:modified xsi:type="dcterms:W3CDTF">2025-11-10T08:51:38Z</dcterms:modified>
</cp:coreProperties>
</file>